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0f5a71d14_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0f5a71d14_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0f5a71d14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0f5a71d14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5b2a3d16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5b2a3d16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5b3ca5ae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5b3ca5ae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0f5a71d14_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0f5a71d14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5a74933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5a74933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5b2a3d16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5b2a3d16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5b3ca5ae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5b3ca5ae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0f5a71d14_6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0f5a71d14_6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5b2a3d16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5b2a3d16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5a24e05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5a24e05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5a749334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5a749334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0f5a71d14_6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0f5a71d14_6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0f50e12b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0f50e12b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0f50e12b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0f50e12b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0f50e12b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0f50e12b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0f50e12b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0f50e12b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0f50e12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0f50e12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50f50e12b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50f50e12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5b2a3d16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5b2a3d16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5b3ca5a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5b3ca5a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24292E"/>
                </a:solidFill>
                <a:highlight>
                  <a:srgbClr val="FFFFFF"/>
                </a:highlight>
              </a:rPr>
              <a:t>Des objets pour stocker une personne et un cours (voir table Contenu), en vue de stocker les éléments de la base existante (voir schéma application existante poleinfo3). Même chose pour Master et toutes informations nécessaires pour lier cours, enseignants et master (voir schéma SQL)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5a74933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5a74933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11700" y="1093725"/>
            <a:ext cx="8520600" cy="116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Dauphine </a:t>
            </a:r>
            <a:r>
              <a:rPr lang="fr"/>
              <a:t>Pôle</a:t>
            </a:r>
            <a:r>
              <a:rPr lang="fr"/>
              <a:t> Info</a:t>
            </a:r>
            <a:endParaRPr/>
          </a:p>
        </p:txBody>
      </p:sp>
      <p:sp>
        <p:nvSpPr>
          <p:cNvPr id="129" name="Google Shape;129;p13"/>
          <p:cNvSpPr txBox="1"/>
          <p:nvPr>
            <p:ph idx="1" type="subTitle"/>
          </p:nvPr>
        </p:nvSpPr>
        <p:spPr>
          <a:xfrm>
            <a:off x="2892425" y="2474975"/>
            <a:ext cx="3597600" cy="15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fr" sz="1400" u="sng">
                <a:solidFill>
                  <a:srgbClr val="000000"/>
                </a:solidFill>
                <a:latin typeface="Comic Sans MS"/>
                <a:ea typeface="Comic Sans MS"/>
                <a:cs typeface="Comic Sans MS"/>
                <a:sym typeface="Comic Sans MS"/>
              </a:rPr>
              <a:t>Membres de groupes:</a:t>
            </a:r>
            <a:endParaRPr i="1" sz="1400" u="sng">
              <a:solidFill>
                <a:srgbClr val="000000"/>
              </a:solidFill>
              <a:latin typeface="Comic Sans MS"/>
              <a:ea typeface="Comic Sans MS"/>
              <a:cs typeface="Comic Sans MS"/>
              <a:sym typeface="Comic Sans MS"/>
            </a:endParaRPr>
          </a:p>
          <a:p>
            <a:pPr indent="0" lvl="0" marL="0" rtl="0" algn="l">
              <a:spcBef>
                <a:spcPts val="0"/>
              </a:spcBef>
              <a:spcAft>
                <a:spcPts val="0"/>
              </a:spcAft>
              <a:buNone/>
            </a:pPr>
            <a:r>
              <a:t/>
            </a:r>
            <a:endParaRPr i="1" sz="1400" u="sng">
              <a:solidFill>
                <a:srgbClr val="000000"/>
              </a:solidFill>
              <a:latin typeface="Comic Sans MS"/>
              <a:ea typeface="Comic Sans MS"/>
              <a:cs typeface="Comic Sans MS"/>
              <a:sym typeface="Comic Sans MS"/>
            </a:endParaRPr>
          </a:p>
          <a:p>
            <a:pPr indent="-317500" lvl="0" marL="457200" rtl="0" algn="l">
              <a:spcBef>
                <a:spcPts val="0"/>
              </a:spcBef>
              <a:spcAft>
                <a:spcPts val="0"/>
              </a:spcAft>
              <a:buClr>
                <a:srgbClr val="000000"/>
              </a:buClr>
              <a:buSzPts val="1400"/>
              <a:buFont typeface="Comic Sans MS"/>
              <a:buChar char="●"/>
            </a:pPr>
            <a:r>
              <a:rPr lang="fr" sz="1400">
                <a:solidFill>
                  <a:srgbClr val="000000"/>
                </a:solidFill>
                <a:latin typeface="Comic Sans MS"/>
                <a:ea typeface="Comic Sans MS"/>
                <a:cs typeface="Comic Sans MS"/>
                <a:sym typeface="Comic Sans MS"/>
              </a:rPr>
              <a:t>Sara TAGZIRIA</a:t>
            </a:r>
            <a:endParaRPr sz="1400">
              <a:solidFill>
                <a:srgbClr val="000000"/>
              </a:solidFill>
              <a:latin typeface="Comic Sans MS"/>
              <a:ea typeface="Comic Sans MS"/>
              <a:cs typeface="Comic Sans MS"/>
              <a:sym typeface="Comic Sans MS"/>
            </a:endParaRPr>
          </a:p>
          <a:p>
            <a:pPr indent="-317500" lvl="0" marL="457200" rtl="0" algn="l">
              <a:spcBef>
                <a:spcPts val="0"/>
              </a:spcBef>
              <a:spcAft>
                <a:spcPts val="0"/>
              </a:spcAft>
              <a:buClr>
                <a:srgbClr val="000000"/>
              </a:buClr>
              <a:buSzPts val="1400"/>
              <a:buFont typeface="Comic Sans MS"/>
              <a:buChar char="●"/>
            </a:pPr>
            <a:r>
              <a:rPr lang="fr" sz="1400">
                <a:solidFill>
                  <a:srgbClr val="000000"/>
                </a:solidFill>
                <a:latin typeface="Comic Sans MS"/>
                <a:ea typeface="Comic Sans MS"/>
                <a:cs typeface="Comic Sans MS"/>
                <a:sym typeface="Comic Sans MS"/>
              </a:rPr>
              <a:t>Chahine OUAAZ</a:t>
            </a:r>
            <a:endParaRPr sz="1400">
              <a:solidFill>
                <a:srgbClr val="000000"/>
              </a:solidFill>
              <a:latin typeface="Comic Sans MS"/>
              <a:ea typeface="Comic Sans MS"/>
              <a:cs typeface="Comic Sans MS"/>
              <a:sym typeface="Comic Sans MS"/>
            </a:endParaRPr>
          </a:p>
          <a:p>
            <a:pPr indent="-317500" lvl="0" marL="457200" rtl="0" algn="l">
              <a:spcBef>
                <a:spcPts val="0"/>
              </a:spcBef>
              <a:spcAft>
                <a:spcPts val="0"/>
              </a:spcAft>
              <a:buClr>
                <a:srgbClr val="000000"/>
              </a:buClr>
              <a:buSzPts val="1400"/>
              <a:buFont typeface="Comic Sans MS"/>
              <a:buChar char="●"/>
            </a:pPr>
            <a:r>
              <a:rPr lang="fr" sz="1400">
                <a:solidFill>
                  <a:srgbClr val="000000"/>
                </a:solidFill>
                <a:latin typeface="Comic Sans MS"/>
                <a:ea typeface="Comic Sans MS"/>
                <a:cs typeface="Comic Sans MS"/>
                <a:sym typeface="Comic Sans MS"/>
              </a:rPr>
              <a:t>Lahsen JANNANI</a:t>
            </a:r>
            <a:endParaRPr sz="1400">
              <a:solidFill>
                <a:srgbClr val="000000"/>
              </a:solidFill>
              <a:latin typeface="Comic Sans MS"/>
              <a:ea typeface="Comic Sans MS"/>
              <a:cs typeface="Comic Sans MS"/>
              <a:sym typeface="Comic Sans MS"/>
            </a:endParaRPr>
          </a:p>
          <a:p>
            <a:pPr indent="-317500" lvl="0" marL="457200" rtl="0" algn="l">
              <a:spcBef>
                <a:spcPts val="0"/>
              </a:spcBef>
              <a:spcAft>
                <a:spcPts val="0"/>
              </a:spcAft>
              <a:buClr>
                <a:srgbClr val="000000"/>
              </a:buClr>
              <a:buSzPts val="1400"/>
              <a:buFont typeface="Comic Sans MS"/>
              <a:buChar char="●"/>
            </a:pPr>
            <a:r>
              <a:rPr lang="fr" sz="1400">
                <a:solidFill>
                  <a:srgbClr val="000000"/>
                </a:solidFill>
                <a:latin typeface="Comic Sans MS"/>
                <a:ea typeface="Comic Sans MS"/>
                <a:cs typeface="Comic Sans MS"/>
                <a:sym typeface="Comic Sans MS"/>
              </a:rPr>
              <a:t>Anas BEN EL MAHJOUB</a:t>
            </a:r>
            <a:endParaRPr sz="1400">
              <a:solidFill>
                <a:srgbClr val="000000"/>
              </a:solidFill>
              <a:latin typeface="Comic Sans MS"/>
              <a:ea typeface="Comic Sans MS"/>
              <a:cs typeface="Comic Sans MS"/>
              <a:sym typeface="Comic Sans MS"/>
            </a:endParaRPr>
          </a:p>
        </p:txBody>
      </p:sp>
      <p:pic>
        <p:nvPicPr>
          <p:cNvPr id="130" name="Google Shape;130;p13"/>
          <p:cNvPicPr preferRelativeResize="0"/>
          <p:nvPr/>
        </p:nvPicPr>
        <p:blipFill>
          <a:blip r:embed="rId3">
            <a:alphaModFix/>
          </a:blip>
          <a:stretch>
            <a:fillRect/>
          </a:stretch>
        </p:blipFill>
        <p:spPr>
          <a:xfrm>
            <a:off x="3096198" y="106725"/>
            <a:ext cx="2951616" cy="1162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omic Sans MS"/>
                <a:ea typeface="Comic Sans MS"/>
                <a:cs typeface="Comic Sans MS"/>
                <a:sym typeface="Comic Sans MS"/>
              </a:rPr>
              <a:t>Fonctionnalités : </a:t>
            </a:r>
            <a:endParaRPr>
              <a:latin typeface="Comic Sans MS"/>
              <a:ea typeface="Comic Sans MS"/>
              <a:cs typeface="Comic Sans MS"/>
              <a:sym typeface="Comic Sans MS"/>
            </a:endParaRPr>
          </a:p>
        </p:txBody>
      </p:sp>
      <p:sp>
        <p:nvSpPr>
          <p:cNvPr id="193" name="Google Shape;193;p22"/>
          <p:cNvSpPr txBox="1"/>
          <p:nvPr>
            <p:ph idx="1" type="body"/>
          </p:nvPr>
        </p:nvSpPr>
        <p:spPr>
          <a:xfrm>
            <a:off x="819150" y="1519000"/>
            <a:ext cx="7505700" cy="29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400">
                <a:latin typeface="Comic Sans MS"/>
                <a:ea typeface="Comic Sans MS"/>
                <a:cs typeface="Comic Sans MS"/>
                <a:sym typeface="Comic Sans MS"/>
              </a:rPr>
              <a:t>Map objects &amp; create servlets</a:t>
            </a:r>
            <a:endParaRPr b="1" sz="1400">
              <a:latin typeface="Comic Sans MS"/>
              <a:ea typeface="Comic Sans MS"/>
              <a:cs typeface="Comic Sans MS"/>
              <a:sym typeface="Comic Sans MS"/>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1600"/>
              </a:spcAft>
              <a:buNone/>
            </a:pPr>
            <a:r>
              <a:t/>
            </a:r>
            <a:endParaRPr/>
          </a:p>
        </p:txBody>
      </p:sp>
      <p:pic>
        <p:nvPicPr>
          <p:cNvPr id="194" name="Google Shape;194;p22"/>
          <p:cNvPicPr preferRelativeResize="0"/>
          <p:nvPr/>
        </p:nvPicPr>
        <p:blipFill>
          <a:blip r:embed="rId3">
            <a:alphaModFix/>
          </a:blip>
          <a:stretch>
            <a:fillRect/>
          </a:stretch>
        </p:blipFill>
        <p:spPr>
          <a:xfrm>
            <a:off x="1901700" y="1960926"/>
            <a:ext cx="1172353" cy="1099625"/>
          </a:xfrm>
          <a:prstGeom prst="rect">
            <a:avLst/>
          </a:prstGeom>
          <a:noFill/>
          <a:ln>
            <a:noFill/>
          </a:ln>
        </p:spPr>
      </p:pic>
      <p:pic>
        <p:nvPicPr>
          <p:cNvPr id="195" name="Google Shape;195;p22"/>
          <p:cNvPicPr preferRelativeResize="0"/>
          <p:nvPr/>
        </p:nvPicPr>
        <p:blipFill>
          <a:blip r:embed="rId4">
            <a:alphaModFix/>
          </a:blip>
          <a:stretch>
            <a:fillRect/>
          </a:stretch>
        </p:blipFill>
        <p:spPr>
          <a:xfrm>
            <a:off x="4149212" y="1653275"/>
            <a:ext cx="2468613" cy="1407275"/>
          </a:xfrm>
          <a:prstGeom prst="rect">
            <a:avLst/>
          </a:prstGeom>
          <a:noFill/>
          <a:ln>
            <a:noFill/>
          </a:ln>
        </p:spPr>
      </p:pic>
      <p:pic>
        <p:nvPicPr>
          <p:cNvPr id="196" name="Google Shape;196;p22"/>
          <p:cNvPicPr preferRelativeResize="0"/>
          <p:nvPr/>
        </p:nvPicPr>
        <p:blipFill>
          <a:blip r:embed="rId5">
            <a:alphaModFix/>
          </a:blip>
          <a:stretch>
            <a:fillRect/>
          </a:stretch>
        </p:blipFill>
        <p:spPr>
          <a:xfrm>
            <a:off x="1181448" y="3275375"/>
            <a:ext cx="2455829" cy="1099625"/>
          </a:xfrm>
          <a:prstGeom prst="rect">
            <a:avLst/>
          </a:prstGeom>
          <a:noFill/>
          <a:ln>
            <a:noFill/>
          </a:ln>
        </p:spPr>
      </p:pic>
      <p:pic>
        <p:nvPicPr>
          <p:cNvPr id="197" name="Google Shape;197;p22"/>
          <p:cNvPicPr preferRelativeResize="0"/>
          <p:nvPr/>
        </p:nvPicPr>
        <p:blipFill>
          <a:blip r:embed="rId6">
            <a:alphaModFix/>
          </a:blip>
          <a:stretch>
            <a:fillRect/>
          </a:stretch>
        </p:blipFill>
        <p:spPr>
          <a:xfrm>
            <a:off x="4571988" y="3060550"/>
            <a:ext cx="2143125" cy="1314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442825" y="349675"/>
            <a:ext cx="7505700" cy="7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omic Sans MS"/>
                <a:ea typeface="Comic Sans MS"/>
                <a:cs typeface="Comic Sans MS"/>
                <a:sym typeface="Comic Sans MS"/>
              </a:rPr>
              <a:t>Fonctionnalités: </a:t>
            </a:r>
            <a:endParaRPr>
              <a:latin typeface="Comic Sans MS"/>
              <a:ea typeface="Comic Sans MS"/>
              <a:cs typeface="Comic Sans MS"/>
              <a:sym typeface="Comic Sans MS"/>
            </a:endParaRPr>
          </a:p>
        </p:txBody>
      </p:sp>
      <p:sp>
        <p:nvSpPr>
          <p:cNvPr id="203" name="Google Shape;203;p23"/>
          <p:cNvSpPr txBox="1"/>
          <p:nvPr>
            <p:ph idx="1" type="body"/>
          </p:nvPr>
        </p:nvSpPr>
        <p:spPr>
          <a:xfrm>
            <a:off x="372150" y="1200650"/>
            <a:ext cx="8272200" cy="3141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fr" sz="1400">
                <a:latin typeface="Comic Sans MS"/>
                <a:ea typeface="Comic Sans MS"/>
                <a:cs typeface="Comic Sans MS"/>
                <a:sym typeface="Comic Sans MS"/>
              </a:rPr>
              <a:t>Des objets pour stocker les données :</a:t>
            </a:r>
            <a:endParaRPr b="1" sz="1400">
              <a:latin typeface="Comic Sans MS"/>
              <a:ea typeface="Comic Sans MS"/>
              <a:cs typeface="Comic Sans MS"/>
              <a:sym typeface="Comic Sans MS"/>
            </a:endParaRPr>
          </a:p>
        </p:txBody>
      </p:sp>
      <p:pic>
        <p:nvPicPr>
          <p:cNvPr id="204" name="Google Shape;204;p23"/>
          <p:cNvPicPr preferRelativeResize="0"/>
          <p:nvPr/>
        </p:nvPicPr>
        <p:blipFill>
          <a:blip r:embed="rId3">
            <a:alphaModFix/>
          </a:blip>
          <a:stretch>
            <a:fillRect/>
          </a:stretch>
        </p:blipFill>
        <p:spPr>
          <a:xfrm>
            <a:off x="496925" y="1681175"/>
            <a:ext cx="1924752" cy="269825"/>
          </a:xfrm>
          <a:prstGeom prst="rect">
            <a:avLst/>
          </a:prstGeom>
          <a:noFill/>
          <a:ln>
            <a:noFill/>
          </a:ln>
        </p:spPr>
      </p:pic>
      <p:pic>
        <p:nvPicPr>
          <p:cNvPr id="205" name="Google Shape;205;p23"/>
          <p:cNvPicPr preferRelativeResize="0"/>
          <p:nvPr/>
        </p:nvPicPr>
        <p:blipFill>
          <a:blip r:embed="rId4">
            <a:alphaModFix/>
          </a:blip>
          <a:stretch>
            <a:fillRect/>
          </a:stretch>
        </p:blipFill>
        <p:spPr>
          <a:xfrm>
            <a:off x="442825" y="2014850"/>
            <a:ext cx="2345025" cy="326250"/>
          </a:xfrm>
          <a:prstGeom prst="rect">
            <a:avLst/>
          </a:prstGeom>
          <a:noFill/>
          <a:ln>
            <a:noFill/>
          </a:ln>
        </p:spPr>
      </p:pic>
      <p:pic>
        <p:nvPicPr>
          <p:cNvPr id="206" name="Google Shape;206;p23"/>
          <p:cNvPicPr preferRelativeResize="0"/>
          <p:nvPr/>
        </p:nvPicPr>
        <p:blipFill>
          <a:blip r:embed="rId5">
            <a:alphaModFix/>
          </a:blip>
          <a:stretch>
            <a:fillRect/>
          </a:stretch>
        </p:blipFill>
        <p:spPr>
          <a:xfrm>
            <a:off x="536500" y="2404950"/>
            <a:ext cx="1737250" cy="326250"/>
          </a:xfrm>
          <a:prstGeom prst="rect">
            <a:avLst/>
          </a:prstGeom>
          <a:noFill/>
          <a:ln>
            <a:noFill/>
          </a:ln>
        </p:spPr>
      </p:pic>
      <p:pic>
        <p:nvPicPr>
          <p:cNvPr id="207" name="Google Shape;207;p23"/>
          <p:cNvPicPr preferRelativeResize="0"/>
          <p:nvPr/>
        </p:nvPicPr>
        <p:blipFill>
          <a:blip r:embed="rId6">
            <a:alphaModFix/>
          </a:blip>
          <a:stretch>
            <a:fillRect/>
          </a:stretch>
        </p:blipFill>
        <p:spPr>
          <a:xfrm>
            <a:off x="536500" y="2795050"/>
            <a:ext cx="2516450" cy="326250"/>
          </a:xfrm>
          <a:prstGeom prst="rect">
            <a:avLst/>
          </a:prstGeom>
          <a:noFill/>
          <a:ln>
            <a:noFill/>
          </a:ln>
        </p:spPr>
      </p:pic>
      <p:sp>
        <p:nvSpPr>
          <p:cNvPr id="208" name="Google Shape;208;p23"/>
          <p:cNvSpPr txBox="1"/>
          <p:nvPr/>
        </p:nvSpPr>
        <p:spPr>
          <a:xfrm>
            <a:off x="3745025" y="1728888"/>
            <a:ext cx="1021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t>Servlets</a:t>
            </a:r>
            <a:r>
              <a:rPr lang="fr"/>
              <a:t> </a:t>
            </a:r>
            <a:endParaRPr/>
          </a:p>
        </p:txBody>
      </p:sp>
      <p:sp>
        <p:nvSpPr>
          <p:cNvPr id="209" name="Google Shape;209;p23"/>
          <p:cNvSpPr/>
          <p:nvPr/>
        </p:nvSpPr>
        <p:spPr>
          <a:xfrm>
            <a:off x="4853875" y="1767475"/>
            <a:ext cx="1924800" cy="629700"/>
          </a:xfrm>
          <a:prstGeom prst="brace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800"/>
              <a:t>  Ajouter</a:t>
            </a:r>
            <a:endParaRPr sz="1800"/>
          </a:p>
          <a:p>
            <a:pPr indent="0" lvl="0" marL="0" rtl="0" algn="l">
              <a:spcBef>
                <a:spcPts val="0"/>
              </a:spcBef>
              <a:spcAft>
                <a:spcPts val="0"/>
              </a:spcAft>
              <a:buNone/>
            </a:pPr>
            <a:r>
              <a:rPr lang="fr" sz="1800"/>
              <a:t>  Mettre à jour</a:t>
            </a:r>
            <a:endParaRPr sz="1800"/>
          </a:p>
          <a:p>
            <a:pPr indent="0" lvl="0" marL="0" rtl="0" algn="l">
              <a:spcBef>
                <a:spcPts val="0"/>
              </a:spcBef>
              <a:spcAft>
                <a:spcPts val="0"/>
              </a:spcAft>
              <a:buNone/>
            </a:pPr>
            <a:r>
              <a:rPr lang="fr" sz="1800"/>
              <a:t>  Supprimer</a:t>
            </a:r>
            <a:endParaRPr sz="1800"/>
          </a:p>
          <a:p>
            <a:pPr indent="0" lvl="0" marL="0" rtl="0" algn="l">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Sprint 2: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latin typeface="Comic Sans MS"/>
                <a:ea typeface="Comic Sans MS"/>
                <a:cs typeface="Comic Sans MS"/>
                <a:sym typeface="Comic Sans MS"/>
              </a:rPr>
              <a:t>Fonctionnalités :  </a:t>
            </a:r>
            <a:r>
              <a:rPr b="1" lang="fr" sz="1800">
                <a:solidFill>
                  <a:srgbClr val="000000"/>
                </a:solidFill>
                <a:latin typeface="Calibri"/>
                <a:ea typeface="Calibri"/>
                <a:cs typeface="Calibri"/>
                <a:sym typeface="Calibri"/>
              </a:rPr>
              <a:t>Déploiement sur IBM Cloud et liaison DB2</a:t>
            </a:r>
            <a:endParaRPr>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220" name="Google Shape;220;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dk1"/>
                </a:solidFill>
              </a:rPr>
              <a:t>2ème Sprint : encode/decode entities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1600"/>
              </a:spcAft>
              <a:buNone/>
            </a:pPr>
            <a:r>
              <a:t/>
            </a:r>
            <a:endParaRPr/>
          </a:p>
        </p:txBody>
      </p:sp>
      <p:pic>
        <p:nvPicPr>
          <p:cNvPr id="221" name="Google Shape;221;p25"/>
          <p:cNvPicPr preferRelativeResize="0"/>
          <p:nvPr/>
        </p:nvPicPr>
        <p:blipFill>
          <a:blip r:embed="rId3">
            <a:alphaModFix/>
          </a:blip>
          <a:stretch>
            <a:fillRect/>
          </a:stretch>
        </p:blipFill>
        <p:spPr>
          <a:xfrm>
            <a:off x="2792288" y="1611763"/>
            <a:ext cx="4105275" cy="1114425"/>
          </a:xfrm>
          <a:prstGeom prst="rect">
            <a:avLst/>
          </a:prstGeom>
          <a:noFill/>
          <a:ln>
            <a:noFill/>
          </a:ln>
        </p:spPr>
      </p:pic>
      <p:pic>
        <p:nvPicPr>
          <p:cNvPr id="222" name="Google Shape;222;p25"/>
          <p:cNvPicPr preferRelativeResize="0"/>
          <p:nvPr/>
        </p:nvPicPr>
        <p:blipFill>
          <a:blip r:embed="rId4">
            <a:alphaModFix/>
          </a:blip>
          <a:stretch>
            <a:fillRect/>
          </a:stretch>
        </p:blipFill>
        <p:spPr>
          <a:xfrm>
            <a:off x="3796000" y="2771275"/>
            <a:ext cx="2006100" cy="200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latin typeface="Comic Sans MS"/>
                <a:ea typeface="Comic Sans MS"/>
                <a:cs typeface="Comic Sans MS"/>
                <a:sym typeface="Comic Sans MS"/>
              </a:rPr>
              <a:t>Fonctionnalités :  </a:t>
            </a:r>
            <a:r>
              <a:rPr b="1" lang="fr" sz="1800">
                <a:solidFill>
                  <a:srgbClr val="000000"/>
                </a:solidFill>
                <a:latin typeface="Calibri"/>
                <a:ea typeface="Calibri"/>
                <a:cs typeface="Calibri"/>
                <a:sym typeface="Calibri"/>
              </a:rPr>
              <a:t>Encode/Decode entities</a:t>
            </a:r>
            <a:endParaRPr>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228" name="Google Shape;228;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dk1"/>
                </a:solidFill>
              </a:rPr>
              <a:t>2ème Sprint : encode/decode entities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1600"/>
              </a:spcAft>
              <a:buNone/>
            </a:pPr>
            <a:r>
              <a:t/>
            </a:r>
            <a:endParaRPr/>
          </a:p>
        </p:txBody>
      </p:sp>
      <p:pic>
        <p:nvPicPr>
          <p:cNvPr id="229" name="Google Shape;229;p26"/>
          <p:cNvPicPr preferRelativeResize="0"/>
          <p:nvPr/>
        </p:nvPicPr>
        <p:blipFill>
          <a:blip r:embed="rId3">
            <a:alphaModFix/>
          </a:blip>
          <a:stretch>
            <a:fillRect/>
          </a:stretch>
        </p:blipFill>
        <p:spPr>
          <a:xfrm>
            <a:off x="755050" y="1709850"/>
            <a:ext cx="2252075" cy="2524700"/>
          </a:xfrm>
          <a:prstGeom prst="rect">
            <a:avLst/>
          </a:prstGeom>
          <a:noFill/>
          <a:ln>
            <a:noFill/>
          </a:ln>
        </p:spPr>
      </p:pic>
      <p:pic>
        <p:nvPicPr>
          <p:cNvPr id="230" name="Google Shape;230;p26"/>
          <p:cNvPicPr preferRelativeResize="0"/>
          <p:nvPr/>
        </p:nvPicPr>
        <p:blipFill>
          <a:blip r:embed="rId4">
            <a:alphaModFix/>
          </a:blip>
          <a:stretch>
            <a:fillRect/>
          </a:stretch>
        </p:blipFill>
        <p:spPr>
          <a:xfrm>
            <a:off x="3592425" y="1801825"/>
            <a:ext cx="3351475" cy="957275"/>
          </a:xfrm>
          <a:prstGeom prst="rect">
            <a:avLst/>
          </a:prstGeom>
          <a:noFill/>
          <a:ln>
            <a:noFill/>
          </a:ln>
        </p:spPr>
      </p:pic>
      <p:pic>
        <p:nvPicPr>
          <p:cNvPr id="231" name="Google Shape;231;p26"/>
          <p:cNvPicPr preferRelativeResize="0"/>
          <p:nvPr/>
        </p:nvPicPr>
        <p:blipFill>
          <a:blip r:embed="rId5">
            <a:alphaModFix/>
          </a:blip>
          <a:stretch>
            <a:fillRect/>
          </a:stretch>
        </p:blipFill>
        <p:spPr>
          <a:xfrm>
            <a:off x="3661775" y="3116750"/>
            <a:ext cx="2790674" cy="891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7"/>
          <p:cNvSpPr txBox="1"/>
          <p:nvPr>
            <p:ph type="title"/>
          </p:nvPr>
        </p:nvSpPr>
        <p:spPr>
          <a:xfrm>
            <a:off x="565525" y="340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latin typeface="Comic Sans MS"/>
                <a:ea typeface="Comic Sans MS"/>
                <a:cs typeface="Comic Sans MS"/>
                <a:sym typeface="Comic Sans MS"/>
              </a:rPr>
              <a:t>Fonctionnalités:</a:t>
            </a:r>
            <a:endParaRPr>
              <a:latin typeface="Comic Sans MS"/>
              <a:ea typeface="Comic Sans MS"/>
              <a:cs typeface="Comic Sans MS"/>
              <a:sym typeface="Comic Sans MS"/>
            </a:endParaRPr>
          </a:p>
          <a:p>
            <a:pPr indent="0" lvl="0" marL="0" rtl="0" algn="l">
              <a:spcBef>
                <a:spcPts val="0"/>
              </a:spcBef>
              <a:spcAft>
                <a:spcPts val="0"/>
              </a:spcAft>
              <a:buNone/>
            </a:pPr>
            <a:r>
              <a:t/>
            </a:r>
            <a:endParaRPr>
              <a:latin typeface="Comic Sans MS"/>
              <a:ea typeface="Comic Sans MS"/>
              <a:cs typeface="Comic Sans MS"/>
              <a:sym typeface="Comic Sans MS"/>
            </a:endParaRPr>
          </a:p>
        </p:txBody>
      </p:sp>
      <p:sp>
        <p:nvSpPr>
          <p:cNvPr id="237" name="Google Shape;237;p27"/>
          <p:cNvSpPr txBox="1"/>
          <p:nvPr>
            <p:ph idx="1" type="body"/>
          </p:nvPr>
        </p:nvSpPr>
        <p:spPr>
          <a:xfrm>
            <a:off x="389450" y="913525"/>
            <a:ext cx="8266800" cy="3727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fr" sz="1400">
                <a:latin typeface="Comic Sans MS"/>
                <a:ea typeface="Comic Sans MS"/>
                <a:cs typeface="Comic Sans MS"/>
                <a:sym typeface="Comic Sans MS"/>
              </a:rPr>
              <a:t>   GUI rudimentaire (content, person):</a:t>
            </a:r>
            <a:endParaRPr b="1" sz="1400">
              <a:latin typeface="Comic Sans MS"/>
              <a:ea typeface="Comic Sans MS"/>
              <a:cs typeface="Comic Sans MS"/>
              <a:sym typeface="Comic Sans MS"/>
            </a:endParaRPr>
          </a:p>
        </p:txBody>
      </p:sp>
      <p:pic>
        <p:nvPicPr>
          <p:cNvPr id="238" name="Google Shape;238;p27"/>
          <p:cNvPicPr preferRelativeResize="0"/>
          <p:nvPr/>
        </p:nvPicPr>
        <p:blipFill>
          <a:blip r:embed="rId3">
            <a:alphaModFix/>
          </a:blip>
          <a:stretch>
            <a:fillRect/>
          </a:stretch>
        </p:blipFill>
        <p:spPr>
          <a:xfrm>
            <a:off x="833675" y="1594950"/>
            <a:ext cx="3162724" cy="2364951"/>
          </a:xfrm>
          <a:prstGeom prst="rect">
            <a:avLst/>
          </a:prstGeom>
          <a:noFill/>
          <a:ln cap="flat" cmpd="sng" w="9525">
            <a:solidFill>
              <a:srgbClr val="45818E"/>
            </a:solidFill>
            <a:prstDash val="solid"/>
            <a:round/>
            <a:headEnd len="sm" w="sm" type="none"/>
            <a:tailEnd len="sm" w="sm" type="none"/>
          </a:ln>
        </p:spPr>
      </p:pic>
      <p:sp>
        <p:nvSpPr>
          <p:cNvPr id="239" name="Google Shape;239;p27"/>
          <p:cNvSpPr txBox="1"/>
          <p:nvPr/>
        </p:nvSpPr>
        <p:spPr>
          <a:xfrm>
            <a:off x="5337625" y="1106000"/>
            <a:ext cx="18480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a:latin typeface="Comic Sans MS"/>
                <a:ea typeface="Comic Sans MS"/>
                <a:cs typeface="Comic Sans MS"/>
                <a:sym typeface="Comic Sans MS"/>
              </a:rPr>
              <a:t>        </a:t>
            </a:r>
            <a:r>
              <a:rPr b="1" lang="fr">
                <a:latin typeface="Comic Sans MS"/>
                <a:ea typeface="Comic Sans MS"/>
                <a:cs typeface="Comic Sans MS"/>
                <a:sym typeface="Comic Sans MS"/>
              </a:rPr>
              <a:t>Servlet</a:t>
            </a:r>
            <a:endParaRPr b="1">
              <a:latin typeface="Comic Sans MS"/>
              <a:ea typeface="Comic Sans MS"/>
              <a:cs typeface="Comic Sans MS"/>
              <a:sym typeface="Comic Sans MS"/>
            </a:endParaRPr>
          </a:p>
        </p:txBody>
      </p:sp>
      <p:cxnSp>
        <p:nvCxnSpPr>
          <p:cNvPr id="240" name="Google Shape;240;p27"/>
          <p:cNvCxnSpPr/>
          <p:nvPr/>
        </p:nvCxnSpPr>
        <p:spPr>
          <a:xfrm flipH="1">
            <a:off x="5432675" y="1560525"/>
            <a:ext cx="579000" cy="14106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27"/>
          <p:cNvCxnSpPr/>
          <p:nvPr/>
        </p:nvCxnSpPr>
        <p:spPr>
          <a:xfrm>
            <a:off x="6765325" y="1566225"/>
            <a:ext cx="745500" cy="1337700"/>
          </a:xfrm>
          <a:prstGeom prst="straightConnector1">
            <a:avLst/>
          </a:prstGeom>
          <a:noFill/>
          <a:ln cap="flat" cmpd="sng" w="9525">
            <a:solidFill>
              <a:schemeClr val="dk2"/>
            </a:solidFill>
            <a:prstDash val="solid"/>
            <a:round/>
            <a:headEnd len="med" w="med" type="none"/>
            <a:tailEnd len="med" w="med" type="triangle"/>
          </a:ln>
        </p:spPr>
      </p:cxnSp>
      <p:pic>
        <p:nvPicPr>
          <p:cNvPr id="242" name="Google Shape;242;p27"/>
          <p:cNvPicPr preferRelativeResize="0"/>
          <p:nvPr/>
        </p:nvPicPr>
        <p:blipFill>
          <a:blip r:embed="rId4">
            <a:alphaModFix/>
          </a:blip>
          <a:stretch>
            <a:fillRect/>
          </a:stretch>
        </p:blipFill>
        <p:spPr>
          <a:xfrm>
            <a:off x="4853125" y="3062950"/>
            <a:ext cx="1738075" cy="269825"/>
          </a:xfrm>
          <a:prstGeom prst="rect">
            <a:avLst/>
          </a:prstGeom>
          <a:noFill/>
          <a:ln>
            <a:noFill/>
          </a:ln>
        </p:spPr>
      </p:pic>
      <p:pic>
        <p:nvPicPr>
          <p:cNvPr id="243" name="Google Shape;243;p27"/>
          <p:cNvPicPr preferRelativeResize="0"/>
          <p:nvPr/>
        </p:nvPicPr>
        <p:blipFill>
          <a:blip r:embed="rId5">
            <a:alphaModFix/>
          </a:blip>
          <a:stretch>
            <a:fillRect/>
          </a:stretch>
        </p:blipFill>
        <p:spPr>
          <a:xfrm>
            <a:off x="7030100" y="3034738"/>
            <a:ext cx="1698525" cy="326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Sprint 3: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latin typeface="Comic Sans MS"/>
                <a:ea typeface="Comic Sans MS"/>
                <a:cs typeface="Comic Sans MS"/>
                <a:sym typeface="Comic Sans MS"/>
              </a:rPr>
              <a:t>Fonctionnalités :  </a:t>
            </a:r>
            <a:r>
              <a:rPr b="1" lang="fr" sz="1800">
                <a:solidFill>
                  <a:srgbClr val="000000"/>
                </a:solidFill>
                <a:latin typeface="Calibri"/>
                <a:ea typeface="Calibri"/>
                <a:cs typeface="Calibri"/>
                <a:sym typeface="Calibri"/>
              </a:rPr>
              <a:t>Automatisation du déploiement et liaison</a:t>
            </a:r>
            <a:endParaRPr>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t/>
            </a:r>
            <a:endParaRPr>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254" name="Google Shape;254;p2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solidFill>
                  <a:schemeClr val="dk1"/>
                </a:solidFill>
              </a:rPr>
              <a:t>2ème Sprint : encode/decode entities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1600"/>
              </a:spcAft>
              <a:buNone/>
            </a:pPr>
            <a:r>
              <a:t/>
            </a:r>
            <a:endParaRPr/>
          </a:p>
        </p:txBody>
      </p:sp>
      <p:pic>
        <p:nvPicPr>
          <p:cNvPr id="255" name="Google Shape;255;p29"/>
          <p:cNvPicPr preferRelativeResize="0"/>
          <p:nvPr/>
        </p:nvPicPr>
        <p:blipFill>
          <a:blip r:embed="rId3">
            <a:alphaModFix/>
          </a:blip>
          <a:stretch>
            <a:fillRect/>
          </a:stretch>
        </p:blipFill>
        <p:spPr>
          <a:xfrm>
            <a:off x="405950" y="2081275"/>
            <a:ext cx="5580025" cy="1747025"/>
          </a:xfrm>
          <a:prstGeom prst="rect">
            <a:avLst/>
          </a:prstGeom>
          <a:noFill/>
          <a:ln>
            <a:noFill/>
          </a:ln>
        </p:spPr>
      </p:pic>
      <p:pic>
        <p:nvPicPr>
          <p:cNvPr id="256" name="Google Shape;256;p29"/>
          <p:cNvPicPr preferRelativeResize="0"/>
          <p:nvPr/>
        </p:nvPicPr>
        <p:blipFill>
          <a:blip r:embed="rId4">
            <a:alphaModFix/>
          </a:blip>
          <a:stretch>
            <a:fillRect/>
          </a:stretch>
        </p:blipFill>
        <p:spPr>
          <a:xfrm>
            <a:off x="6367799" y="1800199"/>
            <a:ext cx="2571749" cy="25717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0"/>
          <p:cNvSpPr txBox="1"/>
          <p:nvPr>
            <p:ph type="title"/>
          </p:nvPr>
        </p:nvSpPr>
        <p:spPr>
          <a:xfrm>
            <a:off x="558150" y="428750"/>
            <a:ext cx="7505700" cy="7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omic Sans MS"/>
                <a:ea typeface="Comic Sans MS"/>
                <a:cs typeface="Comic Sans MS"/>
                <a:sym typeface="Comic Sans MS"/>
              </a:rPr>
              <a:t>Fonctionnalités:</a:t>
            </a:r>
            <a:endParaRPr>
              <a:latin typeface="Comic Sans MS"/>
              <a:ea typeface="Comic Sans MS"/>
              <a:cs typeface="Comic Sans MS"/>
              <a:sym typeface="Comic Sans MS"/>
            </a:endParaRPr>
          </a:p>
        </p:txBody>
      </p:sp>
      <p:sp>
        <p:nvSpPr>
          <p:cNvPr id="262" name="Google Shape;262;p30"/>
          <p:cNvSpPr txBox="1"/>
          <p:nvPr>
            <p:ph idx="1" type="body"/>
          </p:nvPr>
        </p:nvSpPr>
        <p:spPr>
          <a:xfrm>
            <a:off x="440375" y="1148450"/>
            <a:ext cx="7884300" cy="3128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fr" sz="1400">
                <a:latin typeface="Comic Sans MS"/>
                <a:ea typeface="Comic Sans MS"/>
                <a:cs typeface="Comic Sans MS"/>
                <a:sym typeface="Comic Sans MS"/>
              </a:rPr>
              <a:t>Connexion vers la base de données  h2 de Wildfly :</a:t>
            </a:r>
            <a:endParaRPr b="1" sz="1400">
              <a:latin typeface="Comic Sans MS"/>
              <a:ea typeface="Comic Sans MS"/>
              <a:cs typeface="Comic Sans MS"/>
              <a:sym typeface="Comic Sans MS"/>
            </a:endParaRPr>
          </a:p>
          <a:p>
            <a:pPr indent="0" lvl="0" marL="0" rtl="0" algn="l">
              <a:spcBef>
                <a:spcPts val="1600"/>
              </a:spcBef>
              <a:spcAft>
                <a:spcPts val="0"/>
              </a:spcAft>
              <a:buNone/>
            </a:pPr>
            <a:r>
              <a:t/>
            </a:r>
            <a:endParaRPr b="1" sz="1400"/>
          </a:p>
          <a:p>
            <a:pPr indent="0" lvl="0" marL="0" rtl="0" algn="l">
              <a:spcBef>
                <a:spcPts val="1600"/>
              </a:spcBef>
              <a:spcAft>
                <a:spcPts val="1600"/>
              </a:spcAft>
              <a:buNone/>
            </a:pPr>
            <a:r>
              <a:t/>
            </a:r>
            <a:endParaRPr b="1" sz="1400"/>
          </a:p>
        </p:txBody>
      </p:sp>
      <p:pic>
        <p:nvPicPr>
          <p:cNvPr id="263" name="Google Shape;263;p30"/>
          <p:cNvPicPr preferRelativeResize="0"/>
          <p:nvPr/>
        </p:nvPicPr>
        <p:blipFill>
          <a:blip r:embed="rId3">
            <a:alphaModFix/>
          </a:blip>
          <a:stretch>
            <a:fillRect/>
          </a:stretch>
        </p:blipFill>
        <p:spPr>
          <a:xfrm>
            <a:off x="440375" y="1774850"/>
            <a:ext cx="3034051" cy="2871149"/>
          </a:xfrm>
          <a:prstGeom prst="rect">
            <a:avLst/>
          </a:prstGeom>
          <a:noFill/>
          <a:ln>
            <a:noFill/>
          </a:ln>
        </p:spPr>
      </p:pic>
      <p:pic>
        <p:nvPicPr>
          <p:cNvPr id="264" name="Google Shape;264;p30"/>
          <p:cNvPicPr preferRelativeResize="0"/>
          <p:nvPr/>
        </p:nvPicPr>
        <p:blipFill>
          <a:blip r:embed="rId4">
            <a:alphaModFix/>
          </a:blip>
          <a:stretch>
            <a:fillRect/>
          </a:stretch>
        </p:blipFill>
        <p:spPr>
          <a:xfrm>
            <a:off x="3715950" y="2864325"/>
            <a:ext cx="4462326" cy="1521300"/>
          </a:xfrm>
          <a:prstGeom prst="rect">
            <a:avLst/>
          </a:prstGeom>
          <a:noFill/>
          <a:ln>
            <a:noFill/>
          </a:ln>
        </p:spPr>
      </p:pic>
      <p:pic>
        <p:nvPicPr>
          <p:cNvPr id="265" name="Google Shape;265;p30"/>
          <p:cNvPicPr preferRelativeResize="0"/>
          <p:nvPr/>
        </p:nvPicPr>
        <p:blipFill>
          <a:blip r:embed="rId5">
            <a:alphaModFix/>
          </a:blip>
          <a:stretch>
            <a:fillRect/>
          </a:stretch>
        </p:blipFill>
        <p:spPr>
          <a:xfrm>
            <a:off x="4148625" y="1670450"/>
            <a:ext cx="3762874" cy="1096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1"/>
          <p:cNvSpPr txBox="1"/>
          <p:nvPr>
            <p:ph type="title"/>
          </p:nvPr>
        </p:nvSpPr>
        <p:spPr>
          <a:xfrm>
            <a:off x="699925" y="445375"/>
            <a:ext cx="7505700" cy="734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fr">
                <a:latin typeface="Comic Sans MS"/>
                <a:ea typeface="Comic Sans MS"/>
                <a:cs typeface="Comic Sans MS"/>
                <a:sym typeface="Comic Sans MS"/>
              </a:rPr>
              <a:t>Fonctionnalités</a:t>
            </a:r>
            <a:endParaRPr>
              <a:latin typeface="Comic Sans MS"/>
              <a:ea typeface="Comic Sans MS"/>
              <a:cs typeface="Comic Sans MS"/>
              <a:sym typeface="Comic Sans MS"/>
            </a:endParaRPr>
          </a:p>
        </p:txBody>
      </p:sp>
      <p:sp>
        <p:nvSpPr>
          <p:cNvPr id="271" name="Google Shape;271;p31"/>
          <p:cNvSpPr txBox="1"/>
          <p:nvPr>
            <p:ph idx="1" type="body"/>
          </p:nvPr>
        </p:nvSpPr>
        <p:spPr>
          <a:xfrm>
            <a:off x="819150" y="1124075"/>
            <a:ext cx="7505700" cy="331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fr" sz="1400">
                <a:latin typeface="Comic Sans MS"/>
                <a:ea typeface="Comic Sans MS"/>
                <a:cs typeface="Comic Sans MS"/>
                <a:sym typeface="Comic Sans MS"/>
              </a:rPr>
              <a:t>Utilisation d’un client REST: </a:t>
            </a:r>
            <a:endParaRPr b="1" sz="1400">
              <a:latin typeface="Comic Sans MS"/>
              <a:ea typeface="Comic Sans MS"/>
              <a:cs typeface="Comic Sans MS"/>
              <a:sym typeface="Comic Sans MS"/>
            </a:endParaRPr>
          </a:p>
        </p:txBody>
      </p:sp>
      <p:pic>
        <p:nvPicPr>
          <p:cNvPr id="272" name="Google Shape;272;p31"/>
          <p:cNvPicPr preferRelativeResize="0"/>
          <p:nvPr/>
        </p:nvPicPr>
        <p:blipFill>
          <a:blip r:embed="rId3">
            <a:alphaModFix/>
          </a:blip>
          <a:stretch>
            <a:fillRect/>
          </a:stretch>
        </p:blipFill>
        <p:spPr>
          <a:xfrm>
            <a:off x="6894450" y="445375"/>
            <a:ext cx="1221049" cy="1153226"/>
          </a:xfrm>
          <a:prstGeom prst="rect">
            <a:avLst/>
          </a:prstGeom>
          <a:noFill/>
          <a:ln>
            <a:noFill/>
          </a:ln>
        </p:spPr>
      </p:pic>
      <p:pic>
        <p:nvPicPr>
          <p:cNvPr id="273" name="Google Shape;273;p31"/>
          <p:cNvPicPr preferRelativeResize="0"/>
          <p:nvPr/>
        </p:nvPicPr>
        <p:blipFill>
          <a:blip r:embed="rId4">
            <a:alphaModFix/>
          </a:blip>
          <a:stretch>
            <a:fillRect/>
          </a:stretch>
        </p:blipFill>
        <p:spPr>
          <a:xfrm>
            <a:off x="988150" y="1656975"/>
            <a:ext cx="6929251" cy="260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6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omic Sans MS"/>
                <a:ea typeface="Comic Sans MS"/>
                <a:cs typeface="Comic Sans MS"/>
                <a:sym typeface="Comic Sans MS"/>
              </a:rPr>
              <a:t>Plan</a:t>
            </a:r>
            <a:endParaRPr>
              <a:latin typeface="Comic Sans MS"/>
              <a:ea typeface="Comic Sans MS"/>
              <a:cs typeface="Comic Sans MS"/>
              <a:sym typeface="Comic Sans MS"/>
            </a:endParaRPr>
          </a:p>
        </p:txBody>
      </p:sp>
      <p:sp>
        <p:nvSpPr>
          <p:cNvPr id="136" name="Google Shape;136;p14"/>
          <p:cNvSpPr txBox="1"/>
          <p:nvPr>
            <p:ph idx="1" type="body"/>
          </p:nvPr>
        </p:nvSpPr>
        <p:spPr>
          <a:xfrm>
            <a:off x="819150" y="15644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Présentation du projet</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Diagramme des classes</a:t>
            </a:r>
            <a:endParaRPr>
              <a:latin typeface="Comic Sans MS"/>
              <a:ea typeface="Comic Sans MS"/>
              <a:cs typeface="Comic Sans MS"/>
              <a:sym typeface="Comic Sans MS"/>
            </a:endParaRPr>
          </a:p>
          <a:p>
            <a:pPr indent="-311150" lvl="0" marL="457200" rtl="0" algn="l">
              <a:spcBef>
                <a:spcPts val="0"/>
              </a:spcBef>
              <a:spcAft>
                <a:spcPts val="0"/>
              </a:spcAft>
              <a:buClr>
                <a:srgbClr val="434343"/>
              </a:buClr>
              <a:buSzPts val="1300"/>
              <a:buFont typeface="Comic Sans MS"/>
              <a:buChar char="●"/>
            </a:pPr>
            <a:r>
              <a:rPr lang="fr">
                <a:solidFill>
                  <a:srgbClr val="434343"/>
                </a:solidFill>
                <a:latin typeface="Comic Sans MS"/>
                <a:ea typeface="Comic Sans MS"/>
                <a:cs typeface="Comic Sans MS"/>
                <a:sym typeface="Comic Sans MS"/>
              </a:rPr>
              <a:t>L’état d’avancement du projet </a:t>
            </a:r>
            <a:endParaRPr>
              <a:solidFill>
                <a:srgbClr val="434343"/>
              </a:solidFill>
              <a:latin typeface="Comic Sans MS"/>
              <a:ea typeface="Comic Sans MS"/>
              <a:cs typeface="Comic Sans MS"/>
              <a:sym typeface="Comic Sans MS"/>
            </a:endParaRPr>
          </a:p>
          <a:p>
            <a:pPr indent="-311150" lvl="0" marL="457200" rtl="0" algn="l">
              <a:spcBef>
                <a:spcPts val="0"/>
              </a:spcBef>
              <a:spcAft>
                <a:spcPts val="0"/>
              </a:spcAft>
              <a:buClr>
                <a:srgbClr val="434343"/>
              </a:buClr>
              <a:buSzPts val="1300"/>
              <a:buFont typeface="Comic Sans MS"/>
              <a:buChar char="●"/>
            </a:pPr>
            <a:r>
              <a:rPr lang="fr">
                <a:latin typeface="Comic Sans MS"/>
                <a:ea typeface="Comic Sans MS"/>
                <a:cs typeface="Comic Sans MS"/>
                <a:sym typeface="Comic Sans MS"/>
              </a:rPr>
              <a:t>Difficultés rencontrées</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Conclusion</a:t>
            </a:r>
            <a:endParaRPr>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2"/>
          <p:cNvSpPr txBox="1"/>
          <p:nvPr>
            <p:ph type="title"/>
          </p:nvPr>
        </p:nvSpPr>
        <p:spPr>
          <a:xfrm>
            <a:off x="532025" y="337025"/>
            <a:ext cx="7505700" cy="6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omic Sans MS"/>
                <a:ea typeface="Comic Sans MS"/>
                <a:cs typeface="Comic Sans MS"/>
                <a:sym typeface="Comic Sans MS"/>
              </a:rPr>
              <a:t>Fonctionnalités</a:t>
            </a:r>
            <a:endParaRPr>
              <a:latin typeface="Comic Sans MS"/>
              <a:ea typeface="Comic Sans MS"/>
              <a:cs typeface="Comic Sans MS"/>
              <a:sym typeface="Comic Sans MS"/>
            </a:endParaRPr>
          </a:p>
        </p:txBody>
      </p:sp>
      <p:sp>
        <p:nvSpPr>
          <p:cNvPr id="279" name="Google Shape;279;p32"/>
          <p:cNvSpPr txBox="1"/>
          <p:nvPr>
            <p:ph idx="1" type="body"/>
          </p:nvPr>
        </p:nvSpPr>
        <p:spPr>
          <a:xfrm>
            <a:off x="311700" y="11354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t/>
            </a:r>
            <a:endParaRPr b="1" sz="1100">
              <a:latin typeface="Comic Sans MS"/>
              <a:ea typeface="Comic Sans MS"/>
              <a:cs typeface="Comic Sans MS"/>
              <a:sym typeface="Comic Sans MS"/>
            </a:endParaRPr>
          </a:p>
        </p:txBody>
      </p:sp>
      <p:pic>
        <p:nvPicPr>
          <p:cNvPr id="280" name="Google Shape;280;p32"/>
          <p:cNvPicPr preferRelativeResize="0"/>
          <p:nvPr/>
        </p:nvPicPr>
        <p:blipFill>
          <a:blip r:embed="rId3">
            <a:alphaModFix/>
          </a:blip>
          <a:stretch>
            <a:fillRect/>
          </a:stretch>
        </p:blipFill>
        <p:spPr>
          <a:xfrm>
            <a:off x="736800" y="1713125"/>
            <a:ext cx="2320527" cy="1405099"/>
          </a:xfrm>
          <a:prstGeom prst="rect">
            <a:avLst/>
          </a:prstGeom>
          <a:noFill/>
          <a:ln>
            <a:noFill/>
          </a:ln>
        </p:spPr>
      </p:pic>
      <p:pic>
        <p:nvPicPr>
          <p:cNvPr id="281" name="Google Shape;281;p32"/>
          <p:cNvPicPr preferRelativeResize="0"/>
          <p:nvPr/>
        </p:nvPicPr>
        <p:blipFill>
          <a:blip r:embed="rId4">
            <a:alphaModFix/>
          </a:blip>
          <a:stretch>
            <a:fillRect/>
          </a:stretch>
        </p:blipFill>
        <p:spPr>
          <a:xfrm>
            <a:off x="3321125" y="1643525"/>
            <a:ext cx="5398977" cy="1621300"/>
          </a:xfrm>
          <a:prstGeom prst="rect">
            <a:avLst/>
          </a:prstGeom>
          <a:noFill/>
          <a:ln>
            <a:noFill/>
          </a:ln>
        </p:spPr>
      </p:pic>
      <p:sp>
        <p:nvSpPr>
          <p:cNvPr id="282" name="Google Shape;282;p32"/>
          <p:cNvSpPr txBox="1"/>
          <p:nvPr/>
        </p:nvSpPr>
        <p:spPr>
          <a:xfrm>
            <a:off x="4420763" y="3264825"/>
            <a:ext cx="28782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chemeClr val="dk2"/>
                </a:solidFill>
                <a:latin typeface="Comic Sans MS"/>
                <a:ea typeface="Comic Sans MS"/>
                <a:cs typeface="Comic Sans MS"/>
                <a:sym typeface="Comic Sans MS"/>
              </a:rPr>
              <a:t>   Crud pour la gestion de “person”</a:t>
            </a:r>
            <a:endParaRPr b="1" sz="1100">
              <a:solidFill>
                <a:schemeClr val="dk2"/>
              </a:solidFill>
              <a:latin typeface="Comic Sans MS"/>
              <a:ea typeface="Comic Sans MS"/>
              <a:cs typeface="Comic Sans MS"/>
              <a:sym typeface="Comic Sans MS"/>
            </a:endParaRPr>
          </a:p>
        </p:txBody>
      </p:sp>
      <p:sp>
        <p:nvSpPr>
          <p:cNvPr id="283" name="Google Shape;283;p32"/>
          <p:cNvSpPr txBox="1"/>
          <p:nvPr/>
        </p:nvSpPr>
        <p:spPr>
          <a:xfrm>
            <a:off x="470750" y="3369250"/>
            <a:ext cx="3235800" cy="30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100">
                <a:solidFill>
                  <a:schemeClr val="dk2"/>
                </a:solidFill>
                <a:latin typeface="Comic Sans MS"/>
                <a:ea typeface="Comic Sans MS"/>
                <a:cs typeface="Comic Sans MS"/>
                <a:sym typeface="Comic Sans MS"/>
              </a:rPr>
              <a:t>Modèles de site Web HTML5 CSS3 réactifs </a:t>
            </a:r>
            <a:endParaRPr b="1" sz="1100">
              <a:solidFill>
                <a:schemeClr val="dk2"/>
              </a:solidFill>
              <a:latin typeface="Comic Sans MS"/>
              <a:ea typeface="Comic Sans MS"/>
              <a:cs typeface="Comic Sans MS"/>
              <a:sym typeface="Comic Sans MS"/>
            </a:endParaRPr>
          </a:p>
          <a:p>
            <a:pPr indent="0" lvl="0" marL="0" rtl="0" algn="l">
              <a:lnSpc>
                <a:spcPct val="115000"/>
              </a:lnSpc>
              <a:spcBef>
                <a:spcPts val="1600"/>
              </a:spcBef>
              <a:spcAft>
                <a:spcPts val="0"/>
              </a:spcAft>
              <a:buClr>
                <a:schemeClr val="dk1"/>
              </a:buClr>
              <a:buSzPts val="1100"/>
              <a:buFont typeface="Arial"/>
              <a:buNone/>
            </a:pPr>
            <a:r>
              <a:t/>
            </a:r>
            <a:endParaRPr b="1" sz="1100">
              <a:solidFill>
                <a:schemeClr val="dk2"/>
              </a:solidFill>
              <a:latin typeface="Comic Sans MS"/>
              <a:ea typeface="Comic Sans MS"/>
              <a:cs typeface="Comic Sans MS"/>
              <a:sym typeface="Comic Sans MS"/>
            </a:endParaRPr>
          </a:p>
          <a:p>
            <a:pPr indent="0" lvl="0" marL="0" rtl="0" algn="l">
              <a:lnSpc>
                <a:spcPct val="115000"/>
              </a:lnSpc>
              <a:spcBef>
                <a:spcPts val="1600"/>
              </a:spcBef>
              <a:spcAft>
                <a:spcPts val="0"/>
              </a:spcAft>
              <a:buClr>
                <a:schemeClr val="dk1"/>
              </a:buClr>
              <a:buSzPts val="1100"/>
              <a:buFont typeface="Arial"/>
              <a:buNone/>
            </a:pPr>
            <a:r>
              <a:rPr b="1" lang="fr" sz="1100">
                <a:solidFill>
                  <a:schemeClr val="dk2"/>
                </a:solidFill>
                <a:latin typeface="Comic Sans MS"/>
                <a:ea typeface="Comic Sans MS"/>
                <a:cs typeface="Comic Sans MS"/>
                <a:sym typeface="Comic Sans MS"/>
              </a:rPr>
              <a:t>  </a:t>
            </a:r>
            <a:endParaRPr b="1" sz="1100">
              <a:solidFill>
                <a:schemeClr val="dk2"/>
              </a:solidFill>
              <a:latin typeface="Comic Sans MS"/>
              <a:ea typeface="Comic Sans MS"/>
              <a:cs typeface="Comic Sans MS"/>
              <a:sym typeface="Comic Sans MS"/>
            </a:endParaRPr>
          </a:p>
          <a:p>
            <a:pPr indent="0" lvl="0" marL="0" rtl="0" algn="l">
              <a:spcBef>
                <a:spcPts val="1600"/>
              </a:spcBef>
              <a:spcAft>
                <a:spcPts val="0"/>
              </a:spcAft>
              <a:buNone/>
            </a:pPr>
            <a:r>
              <a:t/>
            </a:r>
            <a:endParaRPr b="1" sz="1100">
              <a:solidFill>
                <a:schemeClr val="dk2"/>
              </a:solidFill>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latin typeface="Comic Sans MS"/>
                <a:ea typeface="Comic Sans MS"/>
                <a:cs typeface="Comic Sans MS"/>
                <a:sym typeface="Comic Sans MS"/>
              </a:rPr>
              <a:t>Fonctionnalités : </a:t>
            </a:r>
            <a:r>
              <a:rPr b="1" lang="fr" sz="1800">
                <a:solidFill>
                  <a:srgbClr val="000000"/>
                </a:solidFill>
                <a:latin typeface="Calibri"/>
                <a:ea typeface="Calibri"/>
                <a:cs typeface="Calibri"/>
                <a:sym typeface="Calibri"/>
              </a:rPr>
              <a:t>Consommation des services web </a:t>
            </a:r>
            <a:r>
              <a:rPr lang="fr">
                <a:latin typeface="Comic Sans MS"/>
                <a:ea typeface="Comic Sans MS"/>
                <a:cs typeface="Comic Sans MS"/>
                <a:sym typeface="Comic Sans MS"/>
              </a:rPr>
              <a:t> </a:t>
            </a:r>
            <a:endParaRPr>
              <a:latin typeface="Comic Sans MS"/>
              <a:ea typeface="Comic Sans MS"/>
              <a:cs typeface="Comic Sans MS"/>
              <a:sym typeface="Comic Sans MS"/>
            </a:endParaRPr>
          </a:p>
          <a:p>
            <a:pPr indent="0" lvl="0" marL="0" rtl="0" algn="l">
              <a:spcBef>
                <a:spcPts val="0"/>
              </a:spcBef>
              <a:spcAft>
                <a:spcPts val="0"/>
              </a:spcAft>
              <a:buNone/>
            </a:pPr>
            <a:r>
              <a:t/>
            </a:r>
            <a:endParaRPr>
              <a:latin typeface="Comic Sans MS"/>
              <a:ea typeface="Comic Sans MS"/>
              <a:cs typeface="Comic Sans MS"/>
              <a:sym typeface="Comic Sans MS"/>
            </a:endParaRPr>
          </a:p>
        </p:txBody>
      </p:sp>
      <p:sp>
        <p:nvSpPr>
          <p:cNvPr id="289" name="Google Shape;289;p3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400">
                <a:latin typeface="Comic Sans MS"/>
                <a:ea typeface="Comic Sans MS"/>
                <a:cs typeface="Comic Sans MS"/>
                <a:sym typeface="Comic Sans MS"/>
              </a:rPr>
              <a:t>Consommation des services web  </a:t>
            </a:r>
            <a:endParaRPr b="1" sz="1400">
              <a:latin typeface="Comic Sans MS"/>
              <a:ea typeface="Comic Sans MS"/>
              <a:cs typeface="Comic Sans MS"/>
              <a:sym typeface="Comic Sans MS"/>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1600"/>
              </a:spcAft>
              <a:buNone/>
            </a:pPr>
            <a:r>
              <a:t/>
            </a:r>
            <a:endParaRPr/>
          </a:p>
        </p:txBody>
      </p:sp>
      <p:pic>
        <p:nvPicPr>
          <p:cNvPr id="290" name="Google Shape;290;p33"/>
          <p:cNvPicPr preferRelativeResize="0"/>
          <p:nvPr/>
        </p:nvPicPr>
        <p:blipFill>
          <a:blip r:embed="rId3">
            <a:alphaModFix/>
          </a:blip>
          <a:stretch>
            <a:fillRect/>
          </a:stretch>
        </p:blipFill>
        <p:spPr>
          <a:xfrm>
            <a:off x="433399" y="1615775"/>
            <a:ext cx="3102525" cy="1709250"/>
          </a:xfrm>
          <a:prstGeom prst="rect">
            <a:avLst/>
          </a:prstGeom>
          <a:noFill/>
          <a:ln>
            <a:noFill/>
          </a:ln>
        </p:spPr>
      </p:pic>
      <p:pic>
        <p:nvPicPr>
          <p:cNvPr id="291" name="Google Shape;291;p33"/>
          <p:cNvPicPr preferRelativeResize="0"/>
          <p:nvPr/>
        </p:nvPicPr>
        <p:blipFill>
          <a:blip r:embed="rId4">
            <a:alphaModFix/>
          </a:blip>
          <a:stretch>
            <a:fillRect/>
          </a:stretch>
        </p:blipFill>
        <p:spPr>
          <a:xfrm>
            <a:off x="2662250" y="2846238"/>
            <a:ext cx="5410200" cy="132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4"/>
          <p:cNvSpPr txBox="1"/>
          <p:nvPr>
            <p:ph type="title"/>
          </p:nvPr>
        </p:nvSpPr>
        <p:spPr>
          <a:xfrm>
            <a:off x="819150" y="845600"/>
            <a:ext cx="7505700" cy="67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t>Difficultés rencontrées</a:t>
            </a:r>
            <a:r>
              <a:rPr lang="fr"/>
              <a:t> : </a:t>
            </a:r>
            <a:endParaRPr/>
          </a:p>
          <a:p>
            <a:pPr indent="0" lvl="0" marL="0" rtl="0" algn="l">
              <a:spcBef>
                <a:spcPts val="0"/>
              </a:spcBef>
              <a:spcAft>
                <a:spcPts val="0"/>
              </a:spcAft>
              <a:buNone/>
            </a:pPr>
            <a:r>
              <a:t/>
            </a:r>
            <a:endParaRPr/>
          </a:p>
        </p:txBody>
      </p:sp>
      <p:sp>
        <p:nvSpPr>
          <p:cNvPr id="297" name="Google Shape;297;p34"/>
          <p:cNvSpPr txBox="1"/>
          <p:nvPr>
            <p:ph idx="1" type="body"/>
          </p:nvPr>
        </p:nvSpPr>
        <p:spPr>
          <a:xfrm>
            <a:off x="853225" y="159047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fr"/>
              <a:t>Difficultés d’organisation / répartition des </a:t>
            </a:r>
            <a:r>
              <a:rPr lang="fr"/>
              <a:t>tâches</a:t>
            </a:r>
            <a:r>
              <a:rPr lang="fr"/>
              <a:t>. </a:t>
            </a:r>
            <a:endParaRPr/>
          </a:p>
          <a:p>
            <a:pPr indent="-311150" lvl="0" marL="457200" rtl="0" algn="l">
              <a:spcBef>
                <a:spcPts val="0"/>
              </a:spcBef>
              <a:spcAft>
                <a:spcPts val="0"/>
              </a:spcAft>
              <a:buSzPts val="1300"/>
              <a:buChar char="●"/>
            </a:pPr>
            <a:r>
              <a:rPr lang="fr"/>
              <a:t>Dépendance des fonctionnalités.</a:t>
            </a:r>
            <a:endParaRPr/>
          </a:p>
          <a:p>
            <a:pPr indent="-311150" lvl="0" marL="457200" rtl="0" algn="l">
              <a:spcBef>
                <a:spcPts val="0"/>
              </a:spcBef>
              <a:spcAft>
                <a:spcPts val="0"/>
              </a:spcAft>
              <a:buSzPts val="1300"/>
              <a:buChar char="●"/>
            </a:pPr>
            <a:r>
              <a:rPr lang="fr"/>
              <a:t>Compréhension du projet.</a:t>
            </a:r>
            <a:endParaRPr/>
          </a:p>
          <a:p>
            <a:pPr indent="-311150" lvl="0" marL="457200" rtl="0" algn="l">
              <a:spcBef>
                <a:spcPts val="0"/>
              </a:spcBef>
              <a:spcAft>
                <a:spcPts val="0"/>
              </a:spcAft>
              <a:buSzPts val="1300"/>
              <a:buChar char="●"/>
            </a:pPr>
            <a:r>
              <a:rPr lang="fr"/>
              <a:t>Création de la valeur en respectant le modèle déjà mis en place.</a:t>
            </a:r>
            <a:endParaRPr/>
          </a:p>
          <a:p>
            <a:pPr indent="-311150" lvl="0" marL="457200" rtl="0" algn="l">
              <a:spcBef>
                <a:spcPts val="0"/>
              </a:spcBef>
              <a:spcAft>
                <a:spcPts val="0"/>
              </a:spcAft>
              <a:buSzPts val="1300"/>
              <a:buChar char="●"/>
            </a:pPr>
            <a:r>
              <a:rPr lang="fr"/>
              <a:t>M</a:t>
            </a:r>
            <a:r>
              <a:rPr lang="fr"/>
              <a:t>aintien de plusieurs types de servlets dans le </a:t>
            </a:r>
            <a:r>
              <a:rPr lang="fr"/>
              <a:t>même</a:t>
            </a:r>
            <a:r>
              <a:rPr lang="fr"/>
              <a:t> projet (httprequest ,jax-rs, arquillian,etc…)</a:t>
            </a:r>
            <a:endParaRPr/>
          </a:p>
          <a:p>
            <a:pPr indent="-311150" lvl="0" marL="457200" rtl="0" algn="l">
              <a:spcBef>
                <a:spcPts val="0"/>
              </a:spcBef>
              <a:spcAft>
                <a:spcPts val="0"/>
              </a:spcAft>
              <a:buSzPts val="1300"/>
              <a:buChar char="●"/>
            </a:pPr>
            <a:r>
              <a:rPr lang="fr"/>
              <a:t>Mapping</a:t>
            </a:r>
            <a:r>
              <a:rPr lang="fr"/>
              <a:t> de “Optional”</a:t>
            </a:r>
            <a:endParaRPr/>
          </a:p>
          <a:p>
            <a:pPr indent="0" lvl="0" marL="457200" rtl="0" algn="l">
              <a:spcBef>
                <a:spcPts val="1600"/>
              </a:spcBef>
              <a:spcAft>
                <a:spcPts val="0"/>
              </a:spcAft>
              <a:buNone/>
            </a:pPr>
            <a:r>
              <a:rPr lang="fr"/>
              <a:t> </a:t>
            </a:r>
            <a:endParaRPr/>
          </a:p>
          <a:p>
            <a:pPr indent="0" lvl="0" marL="45720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Conclusion</a:t>
            </a:r>
            <a:endParaRPr/>
          </a:p>
        </p:txBody>
      </p:sp>
      <p:sp>
        <p:nvSpPr>
          <p:cNvPr id="303" name="Google Shape;303;p3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Comic Sans MS"/>
                <a:ea typeface="Comic Sans MS"/>
                <a:cs typeface="Comic Sans MS"/>
                <a:sym typeface="Comic Sans MS"/>
              </a:rPr>
              <a:t>Présentation du projet</a:t>
            </a:r>
            <a:endParaRPr>
              <a:latin typeface="Comic Sans MS"/>
              <a:ea typeface="Comic Sans MS"/>
              <a:cs typeface="Comic Sans MS"/>
              <a:sym typeface="Comic Sans MS"/>
            </a:endParaRPr>
          </a:p>
        </p:txBody>
      </p:sp>
      <p:sp>
        <p:nvSpPr>
          <p:cNvPr id="142" name="Google Shape;142;p15"/>
          <p:cNvSpPr txBox="1"/>
          <p:nvPr>
            <p:ph idx="1" type="body"/>
          </p:nvPr>
        </p:nvSpPr>
        <p:spPr>
          <a:xfrm>
            <a:off x="311700" y="1539950"/>
            <a:ext cx="8520600" cy="31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omic Sans MS"/>
                <a:ea typeface="Comic Sans MS"/>
                <a:cs typeface="Comic Sans MS"/>
                <a:sym typeface="Comic Sans MS"/>
              </a:rPr>
              <a:t>Un o</a:t>
            </a:r>
            <a:r>
              <a:rPr lang="fr">
                <a:latin typeface="Comic Sans MS"/>
                <a:ea typeface="Comic Sans MS"/>
                <a:cs typeface="Comic Sans MS"/>
                <a:sym typeface="Comic Sans MS"/>
              </a:rPr>
              <a:t>util informatique pour faciliter leur gestion,par exemple:</a:t>
            </a:r>
            <a:endParaRPr>
              <a:latin typeface="Comic Sans MS"/>
              <a:ea typeface="Comic Sans MS"/>
              <a:cs typeface="Comic Sans MS"/>
              <a:sym typeface="Comic Sans MS"/>
            </a:endParaRPr>
          </a:p>
          <a:p>
            <a:pPr indent="-311150" lvl="0" marL="457200" rtl="0" algn="l">
              <a:spcBef>
                <a:spcPts val="1600"/>
              </a:spcBef>
              <a:spcAft>
                <a:spcPts val="0"/>
              </a:spcAft>
              <a:buSzPts val="1300"/>
              <a:buFont typeface="Comic Sans MS"/>
              <a:buChar char="●"/>
            </a:pPr>
            <a:r>
              <a:rPr lang="fr">
                <a:latin typeface="Comic Sans MS"/>
                <a:ea typeface="Comic Sans MS"/>
                <a:cs typeface="Comic Sans MS"/>
                <a:sym typeface="Comic Sans MS"/>
              </a:rPr>
              <a:t>recruter et affecter les enseignants aux cours</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affecter les étudiants aux cours facultatifs en fonction de leurs préférences.</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affecter les étudiants aux cours en fonction </a:t>
            </a:r>
            <a:r>
              <a:rPr lang="fr">
                <a:latin typeface="Comic Sans MS"/>
                <a:ea typeface="Comic Sans MS"/>
                <a:cs typeface="Comic Sans MS"/>
                <a:sym typeface="Comic Sans MS"/>
              </a:rPr>
              <a:t>des places disponibles.</a:t>
            </a:r>
            <a:endParaRPr>
              <a:latin typeface="Comic Sans MS"/>
              <a:ea typeface="Comic Sans MS"/>
              <a:cs typeface="Comic Sans MS"/>
              <a:sym typeface="Comic Sans MS"/>
            </a:endParaRPr>
          </a:p>
          <a:p>
            <a:pPr indent="0" lvl="0" marL="0" rtl="0" algn="l">
              <a:spcBef>
                <a:spcPts val="1600"/>
              </a:spcBef>
              <a:spcAft>
                <a:spcPts val="0"/>
              </a:spcAft>
              <a:buNone/>
            </a:pPr>
            <a:r>
              <a:rPr lang="fr">
                <a:latin typeface="Comic Sans MS"/>
                <a:ea typeface="Comic Sans MS"/>
                <a:cs typeface="Comic Sans MS"/>
                <a:sym typeface="Comic Sans MS"/>
              </a:rPr>
              <a:t>L’outil actuellement utilisé (</a:t>
            </a:r>
            <a:r>
              <a:rPr b="1" i="1" lang="fr">
                <a:latin typeface="Comic Sans MS"/>
                <a:ea typeface="Comic Sans MS"/>
                <a:cs typeface="Comic Sans MS"/>
                <a:sym typeface="Comic Sans MS"/>
              </a:rPr>
              <a:t>PoleInfo3</a:t>
            </a:r>
            <a:r>
              <a:rPr lang="fr">
                <a:latin typeface="Comic Sans MS"/>
                <a:ea typeface="Comic Sans MS"/>
                <a:cs typeface="Comic Sans MS"/>
                <a:sym typeface="Comic Sans MS"/>
              </a:rPr>
              <a:t>): </a:t>
            </a:r>
            <a:endParaRPr>
              <a:latin typeface="Comic Sans MS"/>
              <a:ea typeface="Comic Sans MS"/>
              <a:cs typeface="Comic Sans MS"/>
              <a:sym typeface="Comic Sans MS"/>
            </a:endParaRPr>
          </a:p>
          <a:p>
            <a:pPr indent="-311150" lvl="0" marL="457200" rtl="0" algn="l">
              <a:spcBef>
                <a:spcPts val="1600"/>
              </a:spcBef>
              <a:spcAft>
                <a:spcPts val="0"/>
              </a:spcAft>
              <a:buSzPts val="1300"/>
              <a:buFont typeface="Comic Sans MS"/>
              <a:buChar char="●"/>
            </a:pPr>
            <a:r>
              <a:rPr lang="fr">
                <a:latin typeface="Comic Sans MS"/>
                <a:ea typeface="Comic Sans MS"/>
                <a:cs typeface="Comic Sans MS"/>
                <a:sym typeface="Comic Sans MS"/>
              </a:rPr>
              <a:t>codé en php et </a:t>
            </a:r>
            <a:r>
              <a:rPr lang="fr">
                <a:latin typeface="Comic Sans MS"/>
                <a:ea typeface="Comic Sans MS"/>
                <a:cs typeface="Comic Sans MS"/>
                <a:sym typeface="Comic Sans MS"/>
              </a:rPr>
              <a:t>n’est plus maintenu</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L’outil ne communique pas avec l’extérieur, et ne bénéficiant pas des données centrales de Dauphine.</a:t>
            </a:r>
            <a:r>
              <a:rPr lang="fr" sz="1200">
                <a:solidFill>
                  <a:srgbClr val="24292E"/>
                </a:solidFill>
                <a:highlight>
                  <a:srgbClr val="FFFFFF"/>
                </a:highlight>
                <a:latin typeface="Comic Sans MS"/>
                <a:ea typeface="Comic Sans MS"/>
                <a:cs typeface="Comic Sans MS"/>
                <a:sym typeface="Comic Sans MS"/>
              </a:rPr>
              <a:t> </a:t>
            </a:r>
            <a:endParaRPr>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3713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latin typeface="Comic Sans MS"/>
                <a:ea typeface="Comic Sans MS"/>
                <a:cs typeface="Comic Sans MS"/>
                <a:sym typeface="Comic Sans MS"/>
              </a:rPr>
              <a:t>L’état </a:t>
            </a:r>
            <a:r>
              <a:rPr lang="fr">
                <a:latin typeface="Comic Sans MS"/>
                <a:ea typeface="Comic Sans MS"/>
                <a:cs typeface="Comic Sans MS"/>
                <a:sym typeface="Comic Sans MS"/>
              </a:rPr>
              <a:t>d'avancement</a:t>
            </a:r>
            <a:r>
              <a:rPr lang="fr">
                <a:latin typeface="Comic Sans MS"/>
                <a:ea typeface="Comic Sans MS"/>
                <a:cs typeface="Comic Sans MS"/>
                <a:sym typeface="Comic Sans MS"/>
              </a:rPr>
              <a:t> du projet</a:t>
            </a:r>
            <a:endParaRPr>
              <a:latin typeface="Comic Sans MS"/>
              <a:ea typeface="Comic Sans MS"/>
              <a:cs typeface="Comic Sans MS"/>
              <a:sym typeface="Comic Sans MS"/>
            </a:endParaRPr>
          </a:p>
        </p:txBody>
      </p:sp>
      <p:sp>
        <p:nvSpPr>
          <p:cNvPr id="148" name="Google Shape;148;p16"/>
          <p:cNvSpPr txBox="1"/>
          <p:nvPr>
            <p:ph idx="1" type="body"/>
          </p:nvPr>
        </p:nvSpPr>
        <p:spPr>
          <a:xfrm>
            <a:off x="234850" y="1152475"/>
            <a:ext cx="2787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latin typeface="Comic Sans MS"/>
                <a:ea typeface="Comic Sans MS"/>
                <a:cs typeface="Comic Sans MS"/>
                <a:sym typeface="Comic Sans MS"/>
              </a:rPr>
              <a:t>  Sprint 1</a:t>
            </a:r>
            <a:r>
              <a:rPr b="1" lang="fr">
                <a:latin typeface="Comic Sans MS"/>
                <a:ea typeface="Comic Sans MS"/>
                <a:cs typeface="Comic Sans MS"/>
                <a:sym typeface="Comic Sans MS"/>
              </a:rPr>
              <a:t>:</a:t>
            </a:r>
            <a:endParaRPr b="1">
              <a:latin typeface="Comic Sans MS"/>
              <a:ea typeface="Comic Sans MS"/>
              <a:cs typeface="Comic Sans MS"/>
              <a:sym typeface="Comic Sans MS"/>
            </a:endParaRPr>
          </a:p>
          <a:p>
            <a:pPr indent="-311150" lvl="0" marL="457200" rtl="0" algn="l">
              <a:spcBef>
                <a:spcPts val="1600"/>
              </a:spcBef>
              <a:spcAft>
                <a:spcPts val="0"/>
              </a:spcAft>
              <a:buSzPts val="1300"/>
              <a:buFont typeface="Comic Sans MS"/>
              <a:buChar char="●"/>
            </a:pPr>
            <a:r>
              <a:rPr lang="fr">
                <a:latin typeface="Comic Sans MS"/>
                <a:ea typeface="Comic Sans MS"/>
                <a:cs typeface="Comic Sans MS"/>
                <a:sym typeface="Comic Sans MS"/>
              </a:rPr>
              <a:t>Rédaction</a:t>
            </a:r>
            <a:r>
              <a:rPr lang="fr">
                <a:latin typeface="Comic Sans MS"/>
                <a:ea typeface="Comic Sans MS"/>
                <a:cs typeface="Comic Sans MS"/>
                <a:sym typeface="Comic Sans MS"/>
              </a:rPr>
              <a:t> du cahier de charges</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amélioration de</a:t>
            </a:r>
            <a:r>
              <a:rPr lang="fr">
                <a:latin typeface="Comic Sans MS"/>
                <a:ea typeface="Comic Sans MS"/>
                <a:cs typeface="Comic Sans MS"/>
                <a:sym typeface="Comic Sans MS"/>
              </a:rPr>
              <a:t> la base de données</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synchronisation avec PoleInfo3</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amélioration du code existant.</a:t>
            </a:r>
            <a:endParaRPr>
              <a:latin typeface="Comic Sans MS"/>
              <a:ea typeface="Comic Sans MS"/>
              <a:cs typeface="Comic Sans MS"/>
              <a:sym typeface="Comic Sans MS"/>
            </a:endParaRPr>
          </a:p>
        </p:txBody>
      </p:sp>
      <p:sp>
        <p:nvSpPr>
          <p:cNvPr id="149" name="Google Shape;149;p16"/>
          <p:cNvSpPr txBox="1"/>
          <p:nvPr>
            <p:ph idx="1" type="body"/>
          </p:nvPr>
        </p:nvSpPr>
        <p:spPr>
          <a:xfrm>
            <a:off x="3022150" y="1198750"/>
            <a:ext cx="3035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a:latin typeface="Comic Sans MS"/>
                <a:ea typeface="Comic Sans MS"/>
                <a:cs typeface="Comic Sans MS"/>
                <a:sym typeface="Comic Sans MS"/>
              </a:rPr>
              <a:t>  Sprint 2</a:t>
            </a:r>
            <a:r>
              <a:rPr b="1" lang="fr">
                <a:latin typeface="Comic Sans MS"/>
                <a:ea typeface="Comic Sans MS"/>
                <a:cs typeface="Comic Sans MS"/>
                <a:sym typeface="Comic Sans MS"/>
              </a:rPr>
              <a:t>:</a:t>
            </a:r>
            <a:endParaRPr b="1">
              <a:latin typeface="Comic Sans MS"/>
              <a:ea typeface="Comic Sans MS"/>
              <a:cs typeface="Comic Sans MS"/>
              <a:sym typeface="Comic Sans MS"/>
            </a:endParaRPr>
          </a:p>
          <a:p>
            <a:pPr indent="-311150" lvl="0" marL="457200" rtl="0" algn="l">
              <a:spcBef>
                <a:spcPts val="1600"/>
              </a:spcBef>
              <a:spcAft>
                <a:spcPts val="0"/>
              </a:spcAft>
              <a:buSzPts val="1300"/>
              <a:buFont typeface="Comic Sans MS"/>
              <a:buChar char="●"/>
            </a:pPr>
            <a:r>
              <a:rPr lang="fr">
                <a:latin typeface="Comic Sans MS"/>
                <a:ea typeface="Comic Sans MS"/>
                <a:cs typeface="Comic Sans MS"/>
                <a:sym typeface="Comic Sans MS"/>
              </a:rPr>
              <a:t>Création des Servlets</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mise à jour du pom et des dépendances</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Sérialisation et désérialisation des entités en json.</a:t>
            </a:r>
            <a:endParaRPr>
              <a:latin typeface="Comic Sans MS"/>
              <a:ea typeface="Comic Sans MS"/>
              <a:cs typeface="Comic Sans MS"/>
              <a:sym typeface="Comic Sans MS"/>
            </a:endParaRPr>
          </a:p>
        </p:txBody>
      </p:sp>
      <p:sp>
        <p:nvSpPr>
          <p:cNvPr id="150" name="Google Shape;150;p16"/>
          <p:cNvSpPr txBox="1"/>
          <p:nvPr>
            <p:ph idx="1" type="body"/>
          </p:nvPr>
        </p:nvSpPr>
        <p:spPr>
          <a:xfrm>
            <a:off x="6057825" y="1198750"/>
            <a:ext cx="3227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a:latin typeface="Comic Sans MS"/>
                <a:ea typeface="Comic Sans MS"/>
                <a:cs typeface="Comic Sans MS"/>
                <a:sym typeface="Comic Sans MS"/>
              </a:rPr>
              <a:t>Sprint 3</a:t>
            </a:r>
            <a:r>
              <a:rPr b="1" lang="fr">
                <a:latin typeface="Comic Sans MS"/>
                <a:ea typeface="Comic Sans MS"/>
                <a:cs typeface="Comic Sans MS"/>
                <a:sym typeface="Comic Sans MS"/>
              </a:rPr>
              <a:t>:</a:t>
            </a:r>
            <a:endParaRPr b="1">
              <a:latin typeface="Comic Sans MS"/>
              <a:ea typeface="Comic Sans MS"/>
              <a:cs typeface="Comic Sans MS"/>
              <a:sym typeface="Comic Sans MS"/>
            </a:endParaRPr>
          </a:p>
          <a:p>
            <a:pPr indent="-311150" lvl="0" marL="457200" rtl="0" algn="l">
              <a:spcBef>
                <a:spcPts val="1600"/>
              </a:spcBef>
              <a:spcAft>
                <a:spcPts val="0"/>
              </a:spcAft>
              <a:buSzPts val="1300"/>
              <a:buFont typeface="Comic Sans MS"/>
              <a:buChar char="●"/>
            </a:pPr>
            <a:r>
              <a:rPr lang="fr">
                <a:latin typeface="Comic Sans MS"/>
                <a:ea typeface="Comic Sans MS"/>
                <a:cs typeface="Comic Sans MS"/>
                <a:sym typeface="Comic Sans MS"/>
              </a:rPr>
              <a:t>Création des vues </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association avec les servlets en back</a:t>
            </a:r>
            <a:endParaRPr>
              <a:latin typeface="Comic Sans MS"/>
              <a:ea typeface="Comic Sans MS"/>
              <a:cs typeface="Comic Sans MS"/>
              <a:sym typeface="Comic Sans MS"/>
            </a:endParaRPr>
          </a:p>
          <a:p>
            <a:pPr indent="-311150" lvl="0" marL="457200" rtl="0" algn="l">
              <a:spcBef>
                <a:spcPts val="0"/>
              </a:spcBef>
              <a:spcAft>
                <a:spcPts val="0"/>
              </a:spcAft>
              <a:buSzPts val="1300"/>
              <a:buFont typeface="Comic Sans MS"/>
              <a:buChar char="●"/>
            </a:pPr>
            <a:r>
              <a:rPr lang="fr">
                <a:latin typeface="Comic Sans MS"/>
                <a:ea typeface="Comic Sans MS"/>
                <a:cs typeface="Comic Sans MS"/>
                <a:sym typeface="Comic Sans MS"/>
              </a:rPr>
              <a:t>implémentation sur IBM Cloud</a:t>
            </a:r>
            <a:endParaRPr>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7"/>
          <p:cNvSpPr txBox="1"/>
          <p:nvPr>
            <p:ph type="title"/>
          </p:nvPr>
        </p:nvSpPr>
        <p:spPr>
          <a:xfrm>
            <a:off x="170850" y="2285400"/>
            <a:ext cx="223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omic Sans MS"/>
                <a:ea typeface="Comic Sans MS"/>
                <a:cs typeface="Comic Sans MS"/>
                <a:sym typeface="Comic Sans MS"/>
              </a:rPr>
              <a:t>Les entités</a:t>
            </a:r>
            <a:endParaRPr>
              <a:latin typeface="Comic Sans MS"/>
              <a:ea typeface="Comic Sans MS"/>
              <a:cs typeface="Comic Sans MS"/>
              <a:sym typeface="Comic Sans MS"/>
            </a:endParaRPr>
          </a:p>
        </p:txBody>
      </p:sp>
      <p:pic>
        <p:nvPicPr>
          <p:cNvPr id="156" name="Google Shape;156;p17"/>
          <p:cNvPicPr preferRelativeResize="0"/>
          <p:nvPr/>
        </p:nvPicPr>
        <p:blipFill>
          <a:blip r:embed="rId3">
            <a:alphaModFix/>
          </a:blip>
          <a:stretch>
            <a:fillRect/>
          </a:stretch>
        </p:blipFill>
        <p:spPr>
          <a:xfrm>
            <a:off x="2294875" y="307975"/>
            <a:ext cx="6380350" cy="4260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18"/>
          <p:cNvSpPr txBox="1"/>
          <p:nvPr>
            <p:ph type="title"/>
          </p:nvPr>
        </p:nvSpPr>
        <p:spPr>
          <a:xfrm>
            <a:off x="269775" y="2285400"/>
            <a:ext cx="258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2400">
                <a:latin typeface="Comic Sans MS"/>
                <a:ea typeface="Comic Sans MS"/>
                <a:cs typeface="Comic Sans MS"/>
                <a:sym typeface="Comic Sans MS"/>
              </a:rPr>
              <a:t>Les servlets</a:t>
            </a:r>
            <a:endParaRPr sz="2400">
              <a:latin typeface="Comic Sans MS"/>
              <a:ea typeface="Comic Sans MS"/>
              <a:cs typeface="Comic Sans MS"/>
              <a:sym typeface="Comic Sans MS"/>
            </a:endParaRPr>
          </a:p>
        </p:txBody>
      </p:sp>
      <p:pic>
        <p:nvPicPr>
          <p:cNvPr id="162" name="Google Shape;162;p18"/>
          <p:cNvPicPr preferRelativeResize="0"/>
          <p:nvPr/>
        </p:nvPicPr>
        <p:blipFill>
          <a:blip r:embed="rId3">
            <a:alphaModFix/>
          </a:blip>
          <a:stretch>
            <a:fillRect/>
          </a:stretch>
        </p:blipFill>
        <p:spPr>
          <a:xfrm>
            <a:off x="2349075" y="828925"/>
            <a:ext cx="6114825" cy="3738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fr"/>
              <a:t>Sprint 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514325" y="488900"/>
            <a:ext cx="75057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omic Sans MS"/>
                <a:ea typeface="Comic Sans MS"/>
                <a:cs typeface="Comic Sans MS"/>
                <a:sym typeface="Comic Sans MS"/>
              </a:rPr>
              <a:t>Fonctionnalités:</a:t>
            </a:r>
            <a:endParaRPr>
              <a:latin typeface="Comic Sans MS"/>
              <a:ea typeface="Comic Sans MS"/>
              <a:cs typeface="Comic Sans MS"/>
              <a:sym typeface="Comic Sans MS"/>
            </a:endParaRPr>
          </a:p>
        </p:txBody>
      </p:sp>
      <p:sp>
        <p:nvSpPr>
          <p:cNvPr id="173" name="Google Shape;173;p20"/>
          <p:cNvSpPr txBox="1"/>
          <p:nvPr>
            <p:ph idx="1" type="body"/>
          </p:nvPr>
        </p:nvSpPr>
        <p:spPr>
          <a:xfrm>
            <a:off x="289525" y="1260700"/>
            <a:ext cx="8380800" cy="3178800"/>
          </a:xfrm>
          <a:prstGeom prst="rect">
            <a:avLst/>
          </a:prstGeom>
          <a:ln cap="flat" cmpd="sng" w="9525">
            <a:solidFill>
              <a:srgbClr val="F3F3F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fr" sz="1400">
                <a:latin typeface="Comic Sans MS"/>
                <a:ea typeface="Comic Sans MS"/>
                <a:cs typeface="Comic Sans MS"/>
                <a:sym typeface="Comic Sans MS"/>
              </a:rPr>
              <a:t>Basics : Révision du modèle existant et amélioration </a:t>
            </a:r>
            <a:endParaRPr b="1" sz="1400">
              <a:latin typeface="Comic Sans MS"/>
              <a:ea typeface="Comic Sans MS"/>
              <a:cs typeface="Comic Sans MS"/>
              <a:sym typeface="Comic Sans MS"/>
            </a:endParaRPr>
          </a:p>
          <a:p>
            <a:pPr indent="0" lvl="0" marL="0" rtl="0" algn="l">
              <a:spcBef>
                <a:spcPts val="1600"/>
              </a:spcBef>
              <a:spcAft>
                <a:spcPts val="1600"/>
              </a:spcAft>
              <a:buNone/>
            </a:pPr>
            <a:r>
              <a:t/>
            </a:r>
            <a:endParaRPr sz="1400">
              <a:latin typeface="Comic Sans MS"/>
              <a:ea typeface="Comic Sans MS"/>
              <a:cs typeface="Comic Sans MS"/>
              <a:sym typeface="Comic Sans MS"/>
            </a:endParaRPr>
          </a:p>
        </p:txBody>
      </p:sp>
      <p:pic>
        <p:nvPicPr>
          <p:cNvPr id="174" name="Google Shape;174;p20"/>
          <p:cNvPicPr preferRelativeResize="0"/>
          <p:nvPr/>
        </p:nvPicPr>
        <p:blipFill>
          <a:blip r:embed="rId3">
            <a:alphaModFix/>
          </a:blip>
          <a:stretch>
            <a:fillRect/>
          </a:stretch>
        </p:blipFill>
        <p:spPr>
          <a:xfrm>
            <a:off x="931150" y="2061825"/>
            <a:ext cx="7238601" cy="250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1"/>
          <p:cNvSpPr txBox="1"/>
          <p:nvPr>
            <p:ph type="title"/>
          </p:nvPr>
        </p:nvSpPr>
        <p:spPr>
          <a:xfrm>
            <a:off x="514325" y="488900"/>
            <a:ext cx="75057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latin typeface="Comic Sans MS"/>
                <a:ea typeface="Comic Sans MS"/>
                <a:cs typeface="Comic Sans MS"/>
                <a:sym typeface="Comic Sans MS"/>
              </a:rPr>
              <a:t>Fonctionnalités:</a:t>
            </a:r>
            <a:endParaRPr>
              <a:latin typeface="Comic Sans MS"/>
              <a:ea typeface="Comic Sans MS"/>
              <a:cs typeface="Comic Sans MS"/>
              <a:sym typeface="Comic Sans MS"/>
            </a:endParaRPr>
          </a:p>
        </p:txBody>
      </p:sp>
      <p:sp>
        <p:nvSpPr>
          <p:cNvPr id="180" name="Google Shape;180;p21"/>
          <p:cNvSpPr txBox="1"/>
          <p:nvPr>
            <p:ph idx="1" type="body"/>
          </p:nvPr>
        </p:nvSpPr>
        <p:spPr>
          <a:xfrm>
            <a:off x="311700" y="1305050"/>
            <a:ext cx="8380800" cy="3178800"/>
          </a:xfrm>
          <a:prstGeom prst="rect">
            <a:avLst/>
          </a:prstGeom>
          <a:ln cap="flat" cmpd="sng" w="9525">
            <a:solidFill>
              <a:srgbClr val="F3F3F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fr" sz="1400">
                <a:latin typeface="Comic Sans MS"/>
                <a:ea typeface="Comic Sans MS"/>
                <a:cs typeface="Comic Sans MS"/>
                <a:sym typeface="Comic Sans MS"/>
              </a:rPr>
              <a:t>  </a:t>
            </a:r>
            <a:r>
              <a:rPr b="1" lang="fr" sz="1400">
                <a:latin typeface="Comic Sans MS"/>
                <a:ea typeface="Comic Sans MS"/>
                <a:cs typeface="Comic Sans MS"/>
                <a:sym typeface="Comic Sans MS"/>
              </a:rPr>
              <a:t>Automatisation de la création de la base de données  :</a:t>
            </a:r>
            <a:endParaRPr b="1" sz="1400">
              <a:latin typeface="Comic Sans MS"/>
              <a:ea typeface="Comic Sans MS"/>
              <a:cs typeface="Comic Sans MS"/>
              <a:sym typeface="Comic Sans MS"/>
            </a:endParaRPr>
          </a:p>
          <a:p>
            <a:pPr indent="0" lvl="0" marL="0" rtl="0" algn="l">
              <a:spcBef>
                <a:spcPts val="1600"/>
              </a:spcBef>
              <a:spcAft>
                <a:spcPts val="1600"/>
              </a:spcAft>
              <a:buNone/>
            </a:pPr>
            <a:r>
              <a:t/>
            </a:r>
            <a:endParaRPr sz="1400">
              <a:latin typeface="Comic Sans MS"/>
              <a:ea typeface="Comic Sans MS"/>
              <a:cs typeface="Comic Sans MS"/>
              <a:sym typeface="Comic Sans MS"/>
            </a:endParaRPr>
          </a:p>
        </p:txBody>
      </p:sp>
      <p:pic>
        <p:nvPicPr>
          <p:cNvPr id="181" name="Google Shape;181;p21"/>
          <p:cNvPicPr preferRelativeResize="0"/>
          <p:nvPr/>
        </p:nvPicPr>
        <p:blipFill>
          <a:blip r:embed="rId3">
            <a:alphaModFix/>
          </a:blip>
          <a:stretch>
            <a:fillRect/>
          </a:stretch>
        </p:blipFill>
        <p:spPr>
          <a:xfrm>
            <a:off x="394050" y="1878163"/>
            <a:ext cx="1125725" cy="1098225"/>
          </a:xfrm>
          <a:prstGeom prst="rect">
            <a:avLst/>
          </a:prstGeom>
          <a:noFill/>
          <a:ln>
            <a:noFill/>
          </a:ln>
        </p:spPr>
      </p:pic>
      <p:pic>
        <p:nvPicPr>
          <p:cNvPr id="182" name="Google Shape;182;p21"/>
          <p:cNvPicPr preferRelativeResize="0"/>
          <p:nvPr/>
        </p:nvPicPr>
        <p:blipFill>
          <a:blip r:embed="rId4">
            <a:alphaModFix/>
          </a:blip>
          <a:stretch>
            <a:fillRect/>
          </a:stretch>
        </p:blipFill>
        <p:spPr>
          <a:xfrm>
            <a:off x="2863800" y="2103675"/>
            <a:ext cx="952063" cy="872725"/>
          </a:xfrm>
          <a:prstGeom prst="rect">
            <a:avLst/>
          </a:prstGeom>
          <a:noFill/>
          <a:ln>
            <a:noFill/>
          </a:ln>
        </p:spPr>
      </p:pic>
      <p:sp>
        <p:nvSpPr>
          <p:cNvPr id="183" name="Google Shape;183;p21"/>
          <p:cNvSpPr/>
          <p:nvPr/>
        </p:nvSpPr>
        <p:spPr>
          <a:xfrm>
            <a:off x="1711650" y="2341825"/>
            <a:ext cx="952200" cy="4344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4142025" y="2322825"/>
            <a:ext cx="952200" cy="4344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1"/>
          <p:cNvPicPr preferRelativeResize="0"/>
          <p:nvPr/>
        </p:nvPicPr>
        <p:blipFill>
          <a:blip r:embed="rId5">
            <a:alphaModFix/>
          </a:blip>
          <a:stretch>
            <a:fillRect/>
          </a:stretch>
        </p:blipFill>
        <p:spPr>
          <a:xfrm>
            <a:off x="7413875" y="1878175"/>
            <a:ext cx="1098225" cy="1098225"/>
          </a:xfrm>
          <a:prstGeom prst="rect">
            <a:avLst/>
          </a:prstGeom>
          <a:noFill/>
          <a:ln>
            <a:noFill/>
          </a:ln>
        </p:spPr>
      </p:pic>
      <p:sp>
        <p:nvSpPr>
          <p:cNvPr id="186" name="Google Shape;186;p21"/>
          <p:cNvSpPr/>
          <p:nvPr/>
        </p:nvSpPr>
        <p:spPr>
          <a:xfrm>
            <a:off x="6325425" y="2273688"/>
            <a:ext cx="952200" cy="4344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21"/>
          <p:cNvPicPr preferRelativeResize="0"/>
          <p:nvPr/>
        </p:nvPicPr>
        <p:blipFill>
          <a:blip r:embed="rId6">
            <a:alphaModFix/>
          </a:blip>
          <a:stretch>
            <a:fillRect/>
          </a:stretch>
        </p:blipFill>
        <p:spPr>
          <a:xfrm>
            <a:off x="5123975" y="1831138"/>
            <a:ext cx="1279850" cy="11923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